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54" autoAdjust="0"/>
    <p:restoredTop sz="94632"/>
  </p:normalViewPr>
  <p:slideViewPr>
    <p:cSldViewPr snapToGrid="0">
      <p:cViewPr varScale="1">
        <p:scale>
          <a:sx n="81" d="100"/>
          <a:sy n="81" d="100"/>
        </p:scale>
        <p:origin x="208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2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317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3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91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85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1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2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63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91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48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6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7">
            <a:extLst>
              <a:ext uri="{FF2B5EF4-FFF2-40B4-BE49-F238E27FC236}">
                <a16:creationId xmlns:a16="http://schemas.microsoft.com/office/drawing/2014/main" id="{132FD491-28F3-42E7-AEBF-A9E3C462C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D016B6E-F283-4CFB-9099-05C8DA6AB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72D0360E-345F-4790-B0A0-03ADC36B5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 useBgFill="1">
        <p:nvSpPr>
          <p:cNvPr id="21" name="Rectangle 11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2" name="Group 13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3" name="Oval 15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0145" y="2376862"/>
            <a:ext cx="2640646" cy="2104273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000" cap="all" dirty="0">
                <a:solidFill>
                  <a:srgbClr val="FFFFFF"/>
                </a:solidFill>
              </a:rPr>
              <a:t>Office of </a:t>
            </a:r>
            <a:r>
              <a:rPr lang="en-US" sz="3000" cap="all" dirty="0" err="1">
                <a:solidFill>
                  <a:srgbClr val="FFFFFF"/>
                </a:solidFill>
              </a:rPr>
              <a:t>FinanCial</a:t>
            </a:r>
            <a:r>
              <a:rPr lang="en-US" sz="3000" cap="all" dirty="0">
                <a:solidFill>
                  <a:srgbClr val="FFFFFF"/>
                </a:solidFill>
              </a:rPr>
              <a:t> Aid</a:t>
            </a:r>
          </a:p>
        </p:txBody>
      </p:sp>
      <p:sp>
        <p:nvSpPr>
          <p:cNvPr id="24" name="Rectangle 1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6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1089" y="725394"/>
            <a:ext cx="5142658" cy="54072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buFont typeface="Wingdings" pitchFamily="2" charset="2"/>
              <a:buChar char="§"/>
            </a:pPr>
            <a:r>
              <a:rPr lang="en-US" sz="3200" dirty="0"/>
              <a:t>David P. Pearlman</a:t>
            </a:r>
          </a:p>
          <a:p>
            <a:pPr indent="-182880">
              <a:buFont typeface="Wingdings" pitchFamily="2" charset="2"/>
              <a:buChar char="§"/>
            </a:pPr>
            <a:r>
              <a:rPr lang="en-US" sz="3200" dirty="0"/>
              <a:t>Monique Williams</a:t>
            </a:r>
          </a:p>
          <a:p>
            <a:pPr indent="-182880">
              <a:buFont typeface="Wingdings" pitchFamily="2" charset="2"/>
              <a:buChar char="§"/>
            </a:pPr>
            <a:r>
              <a:rPr lang="en-US" sz="3200" dirty="0"/>
              <a:t>Jennifer </a:t>
            </a:r>
            <a:r>
              <a:rPr lang="en-US" sz="3200" dirty="0" err="1"/>
              <a:t>Zeanchock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2378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18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0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FAFSA &amp; Award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FAFSA</a:t>
            </a:r>
          </a:p>
          <a:p>
            <a:pPr lvl="1"/>
            <a:r>
              <a:rPr lang="en-US" sz="2400" dirty="0"/>
              <a:t>Available since October 1, 2021</a:t>
            </a:r>
          </a:p>
          <a:p>
            <a:pPr lvl="1"/>
            <a:r>
              <a:rPr lang="en-US" sz="2400" dirty="0"/>
              <a:t>fafsa.gov</a:t>
            </a:r>
          </a:p>
          <a:p>
            <a:pPr lvl="1"/>
            <a:r>
              <a:rPr lang="en-US" sz="2400" dirty="0"/>
              <a:t>PA State Grant</a:t>
            </a:r>
          </a:p>
          <a:p>
            <a:pPr marL="274320" lvl="1" indent="0">
              <a:buNone/>
            </a:pPr>
            <a:endParaRPr lang="en-US" sz="2400" dirty="0"/>
          </a:p>
          <a:p>
            <a:r>
              <a:rPr lang="en-US" sz="2400" dirty="0"/>
              <a:t>Award Notification</a:t>
            </a:r>
          </a:p>
          <a:p>
            <a:pPr lvl="1"/>
            <a:r>
              <a:rPr lang="en-US" sz="2400" dirty="0"/>
              <a:t>Email to Student 			(mailing to incoming students)</a:t>
            </a:r>
          </a:p>
          <a:p>
            <a:pPr lvl="2"/>
            <a:r>
              <a:rPr lang="en-US" sz="2400" dirty="0"/>
              <a:t>February 2022</a:t>
            </a:r>
          </a:p>
          <a:p>
            <a:pPr marL="274320" lvl="1" indent="0">
              <a:buNone/>
            </a:pPr>
            <a:endParaRPr lang="en-US" sz="2400" dirty="0"/>
          </a:p>
          <a:p>
            <a:pPr marL="274320" lvl="1" indent="0">
              <a:buNone/>
            </a:pPr>
            <a:r>
              <a:rPr lang="en-US" sz="3200" dirty="0"/>
              <a:t>View on </a:t>
            </a:r>
            <a:r>
              <a:rPr lang="en-US" sz="3200" dirty="0" err="1"/>
              <a:t>LionPATH</a:t>
            </a:r>
            <a:endParaRPr lang="en-US" sz="3200" dirty="0"/>
          </a:p>
          <a:p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29" name="Oval 24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71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Delegated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sz="1800" dirty="0"/>
              <a:t>Student grants access to third party through </a:t>
            </a:r>
            <a:r>
              <a:rPr lang="en-US" sz="1800" dirty="0" err="1"/>
              <a:t>LionPATH</a:t>
            </a:r>
            <a:endParaRPr lang="en-US" sz="1800" dirty="0"/>
          </a:p>
          <a:p>
            <a:pPr lvl="1"/>
            <a:r>
              <a:rPr lang="en-US" dirty="0"/>
              <a:t>Financial Aid				</a:t>
            </a:r>
          </a:p>
          <a:p>
            <a:pPr lvl="1"/>
            <a:r>
              <a:rPr lang="en-US" dirty="0"/>
              <a:t>Class Schedule</a:t>
            </a:r>
          </a:p>
          <a:p>
            <a:pPr lvl="1"/>
            <a:r>
              <a:rPr lang="en-US" dirty="0"/>
              <a:t>Grades</a:t>
            </a:r>
          </a:p>
          <a:p>
            <a:pPr lvl="1"/>
            <a:r>
              <a:rPr lang="en-US" dirty="0"/>
              <a:t>Enrollment Verification</a:t>
            </a:r>
          </a:p>
          <a:p>
            <a:pPr lvl="1"/>
            <a:r>
              <a:rPr lang="en-US" dirty="0"/>
              <a:t>Holds</a:t>
            </a:r>
          </a:p>
          <a:p>
            <a:pPr lvl="1"/>
            <a:r>
              <a:rPr lang="en-US" dirty="0"/>
              <a:t>To-Do List</a:t>
            </a:r>
          </a:p>
          <a:p>
            <a:r>
              <a:rPr lang="en-US" sz="1800" dirty="0"/>
              <a:t>Parent receives email with Login Web Link, ID and Temporary Password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/>
              <a:t>Separate from Authorized Payer</a:t>
            </a:r>
            <a:endParaRPr lang="en-US" sz="2400" u="sng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797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54">
            <a:extLst>
              <a:ext uri="{FF2B5EF4-FFF2-40B4-BE49-F238E27FC236}">
                <a16:creationId xmlns:a16="http://schemas.microsoft.com/office/drawing/2014/main" id="{5CCCD99C-7D8E-4797-981B-A22148DEB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56">
            <a:extLst>
              <a:ext uri="{FF2B5EF4-FFF2-40B4-BE49-F238E27FC236}">
                <a16:creationId xmlns:a16="http://schemas.microsoft.com/office/drawing/2014/main" id="{090C743A-8661-482F-9A41-8A7025172C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58">
            <a:extLst>
              <a:ext uri="{FF2B5EF4-FFF2-40B4-BE49-F238E27FC236}">
                <a16:creationId xmlns:a16="http://schemas.microsoft.com/office/drawing/2014/main" id="{594477E0-CE85-4388-9987-2E6C9BFECB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60">
            <a:extLst>
              <a:ext uri="{FF2B5EF4-FFF2-40B4-BE49-F238E27FC236}">
                <a16:creationId xmlns:a16="http://schemas.microsoft.com/office/drawing/2014/main" id="{1D10CA79-B03E-42D2-AD45-46B9BA89E1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985D6C09-FCD4-49C5-90D8-D91E40182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CA2921E5-E3D2-4B5A-A07C-316D34C352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7" name="Rectangle 64">
            <a:extLst>
              <a:ext uri="{FF2B5EF4-FFF2-40B4-BE49-F238E27FC236}">
                <a16:creationId xmlns:a16="http://schemas.microsoft.com/office/drawing/2014/main" id="{301CCA3D-09C4-4799-8E12-8B3D1AF89C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8" name="Rectangle 66">
            <a:extLst>
              <a:ext uri="{FF2B5EF4-FFF2-40B4-BE49-F238E27FC236}">
                <a16:creationId xmlns:a16="http://schemas.microsoft.com/office/drawing/2014/main" id="{E46530D7-1295-44EA-AC4D-6C03FD4CE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57366"/>
            <a:ext cx="12192000" cy="2610465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60" y="4355692"/>
            <a:ext cx="9085940" cy="1472224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en-US" sz="5200" dirty="0" err="1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LionPATH</a:t>
            </a:r>
            <a:r>
              <a:rPr lang="en-US" sz="52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 Student Information</a:t>
            </a:r>
          </a:p>
        </p:txBody>
      </p:sp>
      <p:pic>
        <p:nvPicPr>
          <p:cNvPr id="7" name="Content Placeholder 3" descr="A screen capture of the header of the LionPATH Student Center webpage, showing where students can find information about holds on their accounts.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457" y="736212"/>
            <a:ext cx="10916463" cy="3220356"/>
          </a:xfrm>
          <a:prstGeom prst="rect">
            <a:avLst/>
          </a:prstGeom>
        </p:spPr>
      </p:pic>
      <p:grpSp>
        <p:nvGrpSpPr>
          <p:cNvPr id="79" name="Group 68">
            <a:extLst>
              <a:ext uri="{FF2B5EF4-FFF2-40B4-BE49-F238E27FC236}">
                <a16:creationId xmlns:a16="http://schemas.microsoft.com/office/drawing/2014/main" id="{EDB830D7-1060-4F9F-B0BF-82A95DA41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9685338" y="4460675"/>
            <a:chExt cx="1080904" cy="1080902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019D85DE-2846-4E60-BBFD-05BAA3FFBC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4141EC1-F63C-4F01-9D5E-A0C2458D17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692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Federal Direct Parent (PLUS) Loans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en-US" dirty="0"/>
              <a:t>Parent(s) of Dependent Undergraduate Student</a:t>
            </a:r>
          </a:p>
          <a:p>
            <a:pPr lvl="1"/>
            <a:r>
              <a:rPr lang="en-US" dirty="0"/>
              <a:t>Biological, Adoptive or Step-parent</a:t>
            </a:r>
          </a:p>
          <a:p>
            <a:pPr lvl="1"/>
            <a:r>
              <a:rPr lang="en-US" dirty="0"/>
              <a:t>US Citizen or Eligible Non-Citizen</a:t>
            </a:r>
          </a:p>
          <a:p>
            <a:pPr lvl="1"/>
            <a:r>
              <a:rPr lang="en-US" dirty="0"/>
              <a:t>Credit-worthy</a:t>
            </a:r>
          </a:p>
          <a:p>
            <a:pPr lvl="1"/>
            <a:r>
              <a:rPr lang="en-US" dirty="0"/>
              <a:t>Not in default on repayment of Federal Aid</a:t>
            </a:r>
          </a:p>
          <a:p>
            <a:r>
              <a:rPr lang="en-US" dirty="0"/>
              <a:t>Denial</a:t>
            </a:r>
          </a:p>
          <a:p>
            <a:pPr lvl="1"/>
            <a:r>
              <a:rPr lang="en-US" dirty="0"/>
              <a:t>Endorser</a:t>
            </a:r>
          </a:p>
          <a:p>
            <a:pPr lvl="1"/>
            <a:r>
              <a:rPr lang="en-US" dirty="0"/>
              <a:t>Appeal</a:t>
            </a:r>
          </a:p>
          <a:p>
            <a:pPr lvl="1"/>
            <a:r>
              <a:rPr lang="en-US" dirty="0"/>
              <a:t>Extended Unsubsidized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studentaid.gov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Parent FSA ID (user ID/email &amp; password)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64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50" y="844902"/>
            <a:ext cx="5818858" cy="5168196"/>
          </a:xfrm>
        </p:spPr>
        <p:txBody>
          <a:bodyPr anchor="ctr">
            <a:normAutofit/>
          </a:bodyPr>
          <a:lstStyle/>
          <a:p>
            <a:r>
              <a:rPr lang="en-US" dirty="0"/>
              <a:t>Student borrower</a:t>
            </a:r>
          </a:p>
          <a:p>
            <a:pPr lvl="1"/>
            <a:r>
              <a:rPr lang="en-US" dirty="0"/>
              <a:t>Credit-worthy Cosigner</a:t>
            </a:r>
          </a:p>
          <a:p>
            <a:r>
              <a:rPr lang="en-US" dirty="0"/>
              <a:t>Private Lenders (Non-Federal)</a:t>
            </a:r>
          </a:p>
          <a:p>
            <a:r>
              <a:rPr lang="en-US" dirty="0"/>
              <a:t>Eligibility, Rates, Terms and Conditions Vary by Lender</a:t>
            </a:r>
          </a:p>
          <a:p>
            <a:pPr lvl="1"/>
            <a:r>
              <a:rPr lang="en-US" dirty="0"/>
              <a:t>Research and Compare</a:t>
            </a:r>
          </a:p>
          <a:p>
            <a:pPr lvl="1"/>
            <a:r>
              <a:rPr lang="en-US" dirty="0"/>
              <a:t>Watch for variable interest rates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altoona.psu.edu</a:t>
            </a:r>
            <a:r>
              <a:rPr lang="en-US" dirty="0"/>
              <a:t>/</a:t>
            </a:r>
            <a:r>
              <a:rPr lang="en-US" dirty="0" err="1"/>
              <a:t>stuaid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Loans</a:t>
            </a:r>
          </a:p>
          <a:p>
            <a:pPr lvl="1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86983" y="3388659"/>
            <a:ext cx="3657600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BF9B298-BC35-4C0F-8301-5D63A1E6D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2859" y="1679571"/>
            <a:ext cx="3498864" cy="3498858"/>
            <a:chOff x="7942859" y="1679571"/>
            <a:chExt cx="3498864" cy="3498858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42859" y="1679571"/>
              <a:ext cx="3498864" cy="3498858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27958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968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bg1">
                    <a:shade val="97000"/>
                    <a:satMod val="150000"/>
                  </a:schemeClr>
                </a:solidFill>
              </a:rPr>
              <a:t>Alternative Loans</a:t>
            </a:r>
          </a:p>
        </p:txBody>
      </p:sp>
    </p:spTree>
    <p:extLst>
      <p:ext uri="{BB962C8B-B14F-4D97-AF65-F5344CB8AC3E}">
        <p14:creationId xmlns:p14="http://schemas.microsoft.com/office/powerpoint/2010/main" val="2910060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C06EAFD-0C69-4B3B-BEA7-E7E11DDF9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66C89-42FB-4624-9AFE-3A31B3649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4" y="0"/>
            <a:ext cx="4648169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8" y="643466"/>
            <a:ext cx="3686312" cy="552873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Federal Academic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780" y="599768"/>
            <a:ext cx="6074467" cy="5572432"/>
          </a:xfrm>
        </p:spPr>
        <p:txBody>
          <a:bodyPr anchor="ctr">
            <a:normAutofit/>
          </a:bodyPr>
          <a:lstStyle/>
          <a:p>
            <a:r>
              <a:rPr lang="en-US" dirty="0"/>
              <a:t>Standards mandated by Federal Law for all Federal Student Aid recipients</a:t>
            </a:r>
          </a:p>
          <a:p>
            <a:pPr lvl="1"/>
            <a:r>
              <a:rPr lang="en-US" dirty="0"/>
              <a:t>Completion Rate – 67% of attempted credits</a:t>
            </a:r>
          </a:p>
          <a:p>
            <a:pPr lvl="2"/>
            <a:r>
              <a:rPr lang="en-US" dirty="0"/>
              <a:t>Late course drops</a:t>
            </a:r>
          </a:p>
          <a:p>
            <a:pPr lvl="2"/>
            <a:r>
              <a:rPr lang="en-US" dirty="0"/>
              <a:t>Semester Withdrawals</a:t>
            </a:r>
          </a:p>
          <a:p>
            <a:pPr lvl="2"/>
            <a:r>
              <a:rPr lang="en-US" dirty="0"/>
              <a:t>Failed courses</a:t>
            </a:r>
          </a:p>
          <a:p>
            <a:pPr lvl="1"/>
            <a:r>
              <a:rPr lang="en-US" dirty="0"/>
              <a:t>GPA – 2.0 cumulative</a:t>
            </a:r>
          </a:p>
          <a:p>
            <a:pPr lvl="1"/>
            <a:endParaRPr lang="en-US" dirty="0"/>
          </a:p>
          <a:p>
            <a:r>
              <a:rPr lang="en-US" dirty="0"/>
              <a:t>Reviewed at the end of each spring semester</a:t>
            </a:r>
          </a:p>
          <a:p>
            <a:r>
              <a:rPr lang="en-US" dirty="0"/>
              <a:t>Failure to meet standards will result in loss of financial aid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Separate from Academic Warning &amp; Suspension from Undergraduate Education</a:t>
            </a:r>
          </a:p>
          <a:p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18FBC-B2D6-48CA-9289-C4110162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ED9084-49DA-4911-ACB7-5F9E4DEFA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455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sz="2600" dirty="0">
                <a:solidFill>
                  <a:srgbClr val="FFFFFF"/>
                </a:solidFill>
              </a:rPr>
              <a:t>FAFSA</a:t>
            </a:r>
            <a:br>
              <a:rPr lang="en-US" sz="2600" dirty="0">
                <a:solidFill>
                  <a:srgbClr val="FFFFFF"/>
                </a:solidFill>
              </a:rPr>
            </a:br>
            <a:r>
              <a:rPr lang="en-US" sz="2600" dirty="0">
                <a:solidFill>
                  <a:srgbClr val="FFFFFF"/>
                </a:solidFill>
              </a:rPr>
              <a:t>Renewal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Available </a:t>
            </a:r>
          </a:p>
          <a:p>
            <a:pPr marL="0" indent="0" algn="ctr">
              <a:buNone/>
            </a:pPr>
            <a:r>
              <a:rPr lang="en-US" sz="4000" dirty="0"/>
              <a:t>October 1 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fafsa.gov</a:t>
            </a:r>
          </a:p>
        </p:txBody>
      </p:sp>
    </p:spTree>
    <p:extLst>
      <p:ext uri="{BB962C8B-B14F-4D97-AF65-F5344CB8AC3E}">
        <p14:creationId xmlns:p14="http://schemas.microsoft.com/office/powerpoint/2010/main" val="3196937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2CB39-06F9-4BFF-AED5-DD86FC400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2281287"/>
            <a:ext cx="9966960" cy="1117076"/>
          </a:xfrm>
        </p:spPr>
        <p:txBody>
          <a:bodyPr/>
          <a:lstStyle/>
          <a:p>
            <a:r>
              <a:rPr lang="en-US" sz="5400" dirty="0"/>
              <a:t>Contacting Financial Aid</a:t>
            </a:r>
            <a:br>
              <a:rPr lang="en-US" sz="5400" dirty="0"/>
            </a:br>
            <a:r>
              <a:rPr lang="en-US" sz="5400" dirty="0"/>
              <a:t>Altoona.psu.edu/</a:t>
            </a:r>
            <a:r>
              <a:rPr lang="en-US" sz="5400" dirty="0" err="1"/>
              <a:t>stuaid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16ABA-E6EF-4AC4-9D1B-455DC3452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449452"/>
            <a:ext cx="7891272" cy="2281286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In-person</a:t>
            </a:r>
          </a:p>
          <a:p>
            <a:r>
              <a:rPr lang="en-US" sz="3200" dirty="0"/>
              <a:t>Virtual appointment</a:t>
            </a:r>
          </a:p>
          <a:p>
            <a:r>
              <a:rPr lang="en-US" sz="3200" dirty="0"/>
              <a:t>Email</a:t>
            </a:r>
          </a:p>
          <a:p>
            <a:r>
              <a:rPr lang="en-US" sz="3200" dirty="0"/>
              <a:t>Phone</a:t>
            </a:r>
          </a:p>
        </p:txBody>
      </p:sp>
    </p:spTree>
    <p:extLst>
      <p:ext uri="{BB962C8B-B14F-4D97-AF65-F5344CB8AC3E}">
        <p14:creationId xmlns:p14="http://schemas.microsoft.com/office/powerpoint/2010/main" val="3868639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267</Words>
  <Application>Microsoft Macintosh PowerPoint</Application>
  <PresentationFormat>Widescreen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Georgia</vt:lpstr>
      <vt:lpstr>Rockwell Extra Bold</vt:lpstr>
      <vt:lpstr>Trebuchet MS</vt:lpstr>
      <vt:lpstr>Wingdings</vt:lpstr>
      <vt:lpstr>Wood Type</vt:lpstr>
      <vt:lpstr>Office of FinanCial Aid</vt:lpstr>
      <vt:lpstr>FAFSA &amp; Award Notification</vt:lpstr>
      <vt:lpstr>Delegated Access</vt:lpstr>
      <vt:lpstr>LionPATH Student Information</vt:lpstr>
      <vt:lpstr>Federal Direct Parent (PLUS) Loans</vt:lpstr>
      <vt:lpstr>Alternative Loans</vt:lpstr>
      <vt:lpstr>Federal Academic Progress</vt:lpstr>
      <vt:lpstr>FAFSA Renewal</vt:lpstr>
      <vt:lpstr>Contacting Financial Aid Altoona.psu.edu/stuaid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Student Aid</dc:title>
  <dc:creator>Hawkins, Shannon</dc:creator>
  <cp:lastModifiedBy>O'Harrow, Jonathan C.</cp:lastModifiedBy>
  <cp:revision>13</cp:revision>
  <dcterms:created xsi:type="dcterms:W3CDTF">2019-06-07T17:22:12Z</dcterms:created>
  <dcterms:modified xsi:type="dcterms:W3CDTF">2022-06-13T17:22:01Z</dcterms:modified>
</cp:coreProperties>
</file>